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6"/>
  </p:notesMasterIdLst>
  <p:sldIdLst>
    <p:sldId id="256" r:id="rId2"/>
    <p:sldId id="462" r:id="rId3"/>
    <p:sldId id="469" r:id="rId4"/>
    <p:sldId id="470" r:id="rId5"/>
    <p:sldId id="471" r:id="rId6"/>
    <p:sldId id="472" r:id="rId7"/>
    <p:sldId id="463" r:id="rId8"/>
    <p:sldId id="464" r:id="rId9"/>
    <p:sldId id="465" r:id="rId10"/>
    <p:sldId id="466" r:id="rId11"/>
    <p:sldId id="473" r:id="rId12"/>
    <p:sldId id="467" r:id="rId13"/>
    <p:sldId id="468" r:id="rId14"/>
    <p:sldId id="474" r:id="rId15"/>
    <p:sldId id="476" r:id="rId16"/>
    <p:sldId id="477" r:id="rId17"/>
    <p:sldId id="478" r:id="rId18"/>
    <p:sldId id="479" r:id="rId19"/>
    <p:sldId id="480" r:id="rId20"/>
    <p:sldId id="492" r:id="rId21"/>
    <p:sldId id="493" r:id="rId22"/>
    <p:sldId id="481" r:id="rId23"/>
    <p:sldId id="482" r:id="rId24"/>
    <p:sldId id="483" r:id="rId25"/>
    <p:sldId id="484" r:id="rId26"/>
    <p:sldId id="485" r:id="rId27"/>
    <p:sldId id="486" r:id="rId28"/>
    <p:sldId id="487" r:id="rId29"/>
    <p:sldId id="491" r:id="rId30"/>
    <p:sldId id="494" r:id="rId31"/>
    <p:sldId id="495" r:id="rId32"/>
    <p:sldId id="496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488" r:id="rId43"/>
    <p:sldId id="489" r:id="rId44"/>
    <p:sldId id="490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5"/>
    <p:restoredTop sz="94674"/>
  </p:normalViewPr>
  <p:slideViewPr>
    <p:cSldViewPr snapToGrid="0">
      <p:cViewPr varScale="1">
        <p:scale>
          <a:sx n="124" d="100"/>
          <a:sy n="124" d="100"/>
        </p:scale>
        <p:origin x="9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19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97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3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1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0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9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2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0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5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3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86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43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38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8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8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98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3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41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1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08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58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32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37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8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34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0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5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206" y="52373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12: Introduction to </a:t>
            </a:r>
            <a:r>
              <a:rPr lang="en-US" sz="4400" dirty="0" err="1"/>
              <a:t>RADseq</a:t>
            </a:r>
            <a:r>
              <a:rPr lang="en-US" sz="4400" dirty="0"/>
              <a:t>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80038" y="1464590"/>
            <a:ext cx="4910176" cy="3436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01" y="2556391"/>
            <a:ext cx="5214884" cy="37641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7DD3FD-724A-D34E-80C2-275C45078582}"/>
              </a:ext>
            </a:extLst>
          </p:cNvPr>
          <p:cNvSpPr txBox="1">
            <a:spLocks/>
          </p:cNvSpPr>
          <p:nvPr/>
        </p:nvSpPr>
        <p:spPr>
          <a:xfrm>
            <a:off x="2209148" y="1956037"/>
            <a:ext cx="4910176" cy="3436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Tyler Chafin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14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71911" y="3600450"/>
            <a:ext cx="371476" cy="181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8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253" y="941202"/>
            <a:ext cx="6199877" cy="994172"/>
          </a:xfrm>
        </p:spPr>
        <p:txBody>
          <a:bodyPr/>
          <a:lstStyle/>
          <a:p>
            <a:r>
              <a:rPr lang="en-US" sz="2700" dirty="0"/>
              <a:t>4. Adaptor extension by PCR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0" y="3917412"/>
            <a:ext cx="8258070" cy="1539280"/>
          </a:xfrm>
          <a:prstGeom prst="rect">
            <a:avLst/>
          </a:prstGeom>
        </p:spPr>
      </p:pic>
      <p:pic>
        <p:nvPicPr>
          <p:cNvPr id="8" name="Picture 7" descr="ddRAD_summary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89598" y="3482427"/>
            <a:ext cx="565010" cy="542103"/>
          </a:xfrm>
          <a:prstGeom prst="rect">
            <a:avLst/>
          </a:prstGeom>
        </p:spPr>
      </p:pic>
      <p:pic>
        <p:nvPicPr>
          <p:cNvPr id="3" name="Picture 2" descr="pre_PC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54" y="2277617"/>
            <a:ext cx="8331962" cy="11842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9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5263" y="1017515"/>
            <a:ext cx="2077916" cy="994172"/>
          </a:xfrm>
        </p:spPr>
        <p:txBody>
          <a:bodyPr/>
          <a:lstStyle/>
          <a:p>
            <a:r>
              <a:rPr lang="en-US" sz="2700" dirty="0"/>
              <a:t>Final library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" y="2131686"/>
            <a:ext cx="8258070" cy="1539280"/>
          </a:xfrm>
          <a:prstGeom prst="rect">
            <a:avLst/>
          </a:prstGeom>
        </p:spPr>
      </p:pic>
      <p:pic>
        <p:nvPicPr>
          <p:cNvPr id="7" name="Picture 6" descr="ddRAD_summary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9067" y="3436639"/>
            <a:ext cx="565010" cy="542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161" y="4192138"/>
            <a:ext cx="2011514" cy="15086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56631" y="4109957"/>
            <a:ext cx="2353866" cy="1170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P5-P5 and P7-P7 fragments fail bridge amplification and are not sequenced</a:t>
            </a:r>
            <a:endParaRPr lang="en-US" sz="2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601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Illumina Sequencing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4928" y="2743201"/>
            <a:ext cx="70961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www.youtube.com</a:t>
            </a:r>
            <a:r>
              <a:rPr lang="en-US" sz="3200" dirty="0"/>
              <a:t>/</a:t>
            </a:r>
            <a:r>
              <a:rPr lang="en-US" sz="3200" dirty="0" err="1"/>
              <a:t>watch?time_continue</a:t>
            </a:r>
            <a:r>
              <a:rPr lang="en-US" sz="3200" dirty="0"/>
              <a:t>=1&amp;v=fCd6B5HRaZ8</a:t>
            </a:r>
          </a:p>
        </p:txBody>
      </p:sp>
    </p:spTree>
    <p:extLst>
      <p:ext uri="{BB962C8B-B14F-4D97-AF65-F5344CB8AC3E}">
        <p14:creationId xmlns:p14="http://schemas.microsoft.com/office/powerpoint/2010/main" val="144350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2443163"/>
            <a:ext cx="4786312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1337" y="2166938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3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4271963"/>
            <a:ext cx="4786312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72775" y="3869532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7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2" y="1376963"/>
            <a:ext cx="8372475" cy="3574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4" y="865006"/>
            <a:ext cx="6615113" cy="496133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“</a:t>
            </a:r>
            <a:r>
              <a:rPr lang="en-US" sz="3200"/>
              <a:t>Quality Score” (Confidence)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Position in read (base #)</a:t>
            </a:r>
          </a:p>
        </p:txBody>
      </p:sp>
    </p:spTree>
    <p:extLst>
      <p:ext uri="{BB962C8B-B14F-4D97-AF65-F5344CB8AC3E}">
        <p14:creationId xmlns:p14="http://schemas.microsoft.com/office/powerpoint/2010/main" val="15535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Next-generation sequencing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1" y="2257424"/>
            <a:ext cx="5181150" cy="3188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Millions of sequences at $0.05 per million bases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Can sequence entire genomes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Whole-genome sequencing often too expensive for population-level (hundreds, thousands of individuals)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0723" y="1101249"/>
            <a:ext cx="2886075" cy="105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9280" y="2262333"/>
            <a:ext cx="3128963" cy="107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1" y="3720156"/>
            <a:ext cx="3228974" cy="74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19" y="4676795"/>
            <a:ext cx="2811924" cy="15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Reporting confidence: </a:t>
            </a:r>
            <a:r>
              <a:rPr lang="en-US" sz="4000" dirty="0" err="1"/>
              <a:t>Phred</a:t>
            </a:r>
            <a:r>
              <a:rPr lang="en-US" sz="4000" dirty="0"/>
              <a:t> scores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1C1C8-10A5-4F48-B366-276648E00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099335"/>
            <a:ext cx="8270697" cy="5250094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+mj-lt"/>
              </a:rPr>
              <a:t>Phred</a:t>
            </a:r>
            <a:r>
              <a:rPr lang="en-US" sz="2400" dirty="0">
                <a:latin typeface="+mj-lt"/>
              </a:rPr>
              <a:t> quality scores- used in </a:t>
            </a:r>
            <a:r>
              <a:rPr lang="en-US" sz="2400" dirty="0" err="1">
                <a:latin typeface="+mj-lt"/>
              </a:rPr>
              <a:t>FastQ</a:t>
            </a:r>
            <a:r>
              <a:rPr lang="en-US" sz="2400" dirty="0">
                <a:latin typeface="+mj-lt"/>
              </a:rPr>
              <a:t> to describe confidence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Where </a:t>
            </a:r>
            <a:r>
              <a:rPr lang="en-US" sz="2400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= probability of an incorrect base call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1 in 10 chance of incorrect base call (</a:t>
            </a:r>
            <a:r>
              <a:rPr lang="en-US" sz="2400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= .1) will yield a quality score of </a:t>
            </a:r>
            <a:r>
              <a:rPr lang="en-US" sz="2400" u="sng" dirty="0">
                <a:latin typeface="+mj-lt"/>
              </a:rPr>
              <a:t>10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1 in 100 chance of incorrect base call (</a:t>
            </a:r>
            <a:r>
              <a:rPr lang="en-US" sz="2400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= .01) will yield a quality score of </a:t>
            </a:r>
            <a:r>
              <a:rPr lang="en-US" sz="2400" u="sng" dirty="0">
                <a:latin typeface="+mj-lt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2AEE7-4A70-134C-9C45-D214BF4DB6DD}"/>
                  </a:ext>
                </a:extLst>
              </p:cNvPr>
              <p:cNvSpPr txBox="1"/>
              <p:nvPr/>
            </p:nvSpPr>
            <p:spPr>
              <a:xfrm>
                <a:off x="2987039" y="1691811"/>
                <a:ext cx="30671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=−10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2AEE7-4A70-134C-9C45-D214BF4DB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39" y="1691811"/>
                <a:ext cx="3067182" cy="492443"/>
              </a:xfrm>
              <a:prstGeom prst="rect">
                <a:avLst/>
              </a:prstGeom>
              <a:blipFill>
                <a:blip r:embed="rId3"/>
                <a:stretch>
                  <a:fillRect l="-2881" t="-5000" r="-123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5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Reporting confidence: </a:t>
            </a:r>
            <a:r>
              <a:rPr lang="en-US" sz="4000" dirty="0" err="1"/>
              <a:t>Phred</a:t>
            </a:r>
            <a:r>
              <a:rPr lang="en-US" sz="4000" dirty="0"/>
              <a:t> scores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1C1C8-10A5-4F48-B366-276648E00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099335"/>
            <a:ext cx="3832261" cy="5250094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+mj-lt"/>
              </a:rPr>
              <a:t>Phred</a:t>
            </a:r>
            <a:r>
              <a:rPr lang="en-US" sz="2800" dirty="0">
                <a:latin typeface="+mj-lt"/>
              </a:rPr>
              <a:t> quality scores, represented using ASCII characters</a:t>
            </a:r>
          </a:p>
          <a:p>
            <a:endParaRPr lang="en-US" sz="2800" u="sng" dirty="0">
              <a:latin typeface="+mj-lt"/>
            </a:endParaRPr>
          </a:p>
          <a:p>
            <a:r>
              <a:rPr lang="en-US" sz="2800" dirty="0">
                <a:latin typeface="+mj-lt"/>
              </a:rPr>
              <a:t>This is done to save space!</a:t>
            </a:r>
          </a:p>
          <a:p>
            <a:pPr lvl="1"/>
            <a:r>
              <a:rPr lang="en-US" sz="2500" dirty="0">
                <a:latin typeface="+mj-lt"/>
              </a:rPr>
              <a:t> “31” is 2 characters (=2 bytes), whereas “@” is 1 byte</a:t>
            </a:r>
          </a:p>
        </p:txBody>
      </p:sp>
      <p:pic>
        <p:nvPicPr>
          <p:cNvPr id="6" name="Picture 2" descr="http://www.grand.k12.ut.us/district/tech/ascii1.jpg">
            <a:extLst>
              <a:ext uri="{FF2B5EF4-FFF2-40B4-BE49-F238E27FC236}">
                <a16:creationId xmlns:a16="http://schemas.microsoft.com/office/drawing/2014/main" id="{6B97D48F-BC48-0E43-8438-5E56A25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577" y="1150205"/>
            <a:ext cx="4023004" cy="49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02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Reporting confidence: </a:t>
            </a:r>
            <a:r>
              <a:rPr lang="en-US" sz="4000" dirty="0" err="1"/>
              <a:t>FastQ</a:t>
            </a:r>
            <a:r>
              <a:rPr lang="en-US" sz="4000" dirty="0"/>
              <a:t>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912019"/>
            <a:ext cx="6675438" cy="37541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71526" y="4529313"/>
            <a:ext cx="7126386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One of </a:t>
            </a:r>
            <a:r>
              <a:rPr lang="en-US" sz="3200"/>
              <a:t>these 4-line blocks for each read!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177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81075"/>
            <a:ext cx="8407400" cy="28956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Illumina uses an algorithm to look at patterns of fluorescence in the first ~11 bases to ‘find’ clusters (</a:t>
            </a:r>
            <a:r>
              <a:rPr lang="en-US" sz="3200" u="sng" dirty="0"/>
              <a:t>representing copies of the same template fragment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1322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If the </a:t>
            </a:r>
            <a:r>
              <a:rPr lang="en-US" sz="3200" dirty="0" err="1"/>
              <a:t>flowcell</a:t>
            </a:r>
            <a:r>
              <a:rPr lang="en-US" sz="3200" dirty="0"/>
              <a:t> is loaded with too much library, clusters can overlap, confusing the algorithm. </a:t>
            </a:r>
            <a:r>
              <a:rPr lang="en-US" sz="3200" u="sng" dirty="0"/>
              <a:t>This results in many low-confidence base-calls.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063265"/>
            <a:ext cx="8610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Loading too little library leads to inefficient use of ‘</a:t>
            </a:r>
            <a:r>
              <a:rPr lang="en-US" sz="3200" dirty="0" err="1"/>
              <a:t>flowcell</a:t>
            </a:r>
            <a:r>
              <a:rPr lang="en-US" sz="3200" dirty="0"/>
              <a:t> space’, which means less data (and wasted $$)</a:t>
            </a:r>
            <a:endParaRPr lang="en-US" sz="32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145815"/>
            <a:ext cx="853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59607" y="3876673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Optimal cluster density requires QC before loading. Generally, the facility will use quantitative PCR (qPCR) to estimate proportion of DNA which is sequence-able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226" y="983727"/>
            <a:ext cx="7372350" cy="26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8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9400" y="4084202"/>
            <a:ext cx="8185993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When the library is </a:t>
            </a:r>
            <a:r>
              <a:rPr lang="en-US" sz="3200" b="1" dirty="0"/>
              <a:t>low-diversity</a:t>
            </a:r>
            <a:r>
              <a:rPr lang="en-US" sz="3200" dirty="0"/>
              <a:t>, the algorithm can also have a hard time delimiting clusters. The solution is to add (or ‘spike-in’) high diversity DNA like </a:t>
            </a:r>
            <a:r>
              <a:rPr lang="en-US" sz="3200" dirty="0" err="1"/>
              <a:t>PhiX</a:t>
            </a:r>
            <a:r>
              <a:rPr lang="en-US" sz="3200" dirty="0"/>
              <a:t> viral DNA, which then has to be removed </a:t>
            </a:r>
            <a:r>
              <a:rPr lang="en-US" sz="3200" dirty="0" err="1"/>
              <a:t>bioinformatically</a:t>
            </a:r>
            <a:endParaRPr lang="en-US" sz="3200" dirty="0"/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854074"/>
            <a:ext cx="8445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6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Examining per-tile quality in </a:t>
            </a:r>
            <a:r>
              <a:rPr lang="en-US" sz="4000" dirty="0" err="1"/>
              <a:t>FastQC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5" y="914398"/>
            <a:ext cx="6457950" cy="48434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Position in </a:t>
            </a:r>
            <a:r>
              <a:rPr lang="en-US" sz="3200" dirty="0" err="1"/>
              <a:t>flowcell</a:t>
            </a:r>
            <a:r>
              <a:rPr lang="en-US" sz="3200" dirty="0"/>
              <a:t> lane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Position in read (base #)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63779" y="708125"/>
            <a:ext cx="3202421" cy="562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rgbClr val="FF0000"/>
                </a:solidFill>
              </a:rPr>
              <a:t>RED = BAD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55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Assembling </a:t>
            </a:r>
            <a:r>
              <a:rPr lang="en-US" sz="4000" dirty="0" err="1"/>
              <a:t>RADseq</a:t>
            </a:r>
            <a:r>
              <a:rPr lang="en-US" sz="4000" dirty="0"/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93DDEA-F159-984A-8EC0-B8881DF6B789}"/>
              </a:ext>
            </a:extLst>
          </p:cNvPr>
          <p:cNvSpPr txBox="1">
            <a:spLocks/>
          </p:cNvSpPr>
          <p:nvPr/>
        </p:nvSpPr>
        <p:spPr>
          <a:xfrm>
            <a:off x="568237" y="1150706"/>
            <a:ext cx="8178800" cy="5044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Most common options: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err="1"/>
              <a:t>pyRAD</a:t>
            </a:r>
            <a:r>
              <a:rPr lang="en-US" sz="2400" u="sng" dirty="0"/>
              <a:t>/</a:t>
            </a:r>
            <a:r>
              <a:rPr lang="en-US" sz="2400" u="sng" dirty="0" err="1"/>
              <a:t>ipyRAD</a:t>
            </a:r>
            <a:r>
              <a:rPr lang="en-US" sz="2400" dirty="0"/>
              <a:t>: The one I use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/>
              <a:t>STACKS</a:t>
            </a:r>
            <a:r>
              <a:rPr lang="en-US" sz="2400" dirty="0"/>
              <a:t>: Very usable and fast, but I prefer </a:t>
            </a:r>
            <a:r>
              <a:rPr lang="en-US" sz="2400" dirty="0" err="1"/>
              <a:t>pyRAD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err="1"/>
              <a:t>dDocent</a:t>
            </a:r>
            <a:r>
              <a:rPr lang="en-US" sz="2400" dirty="0"/>
              <a:t>: I don’t have any experience with this one. A lot of dependencies, but manages install with </a:t>
            </a:r>
            <a:r>
              <a:rPr lang="en-US" sz="2400" dirty="0" err="1"/>
              <a:t>bioconda</a:t>
            </a:r>
            <a:r>
              <a:rPr lang="en-US" sz="2400" dirty="0"/>
              <a:t> now!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err="1"/>
              <a:t>aftrRAD</a:t>
            </a:r>
            <a:r>
              <a:rPr lang="en-US" sz="2400" dirty="0"/>
              <a:t>: Written in Perl and R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/>
              <a:t>DIY</a:t>
            </a:r>
            <a:r>
              <a:rPr lang="en-US" sz="2400" dirty="0"/>
              <a:t>: Write your own pipeline. Still a fairly common option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762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Autofit/>
          </a:bodyPr>
          <a:lstStyle/>
          <a:p>
            <a:r>
              <a:rPr lang="en-US" sz="4000" dirty="0"/>
              <a:t>Reduced-representation sequencing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285750" y="1385888"/>
            <a:ext cx="8401050" cy="471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To be useful at the population-level, need to reduce the genome consistently across individuals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Most common methods: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Restriction-site Associated DNA sequencing (</a:t>
            </a:r>
            <a:r>
              <a:rPr lang="en-US" sz="3200" dirty="0" err="1"/>
              <a:t>RADseq</a:t>
            </a:r>
            <a:r>
              <a:rPr lang="en-US" sz="3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Targeted enrichment methods</a:t>
            </a:r>
          </a:p>
        </p:txBody>
      </p:sp>
    </p:spTree>
    <p:extLst>
      <p:ext uri="{BB962C8B-B14F-4D97-AF65-F5344CB8AC3E}">
        <p14:creationId xmlns:p14="http://schemas.microsoft.com/office/powerpoint/2010/main" val="1404990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pyRAD</a:t>
            </a:r>
            <a:r>
              <a:rPr lang="en-US" sz="4000" dirty="0"/>
              <a:t> / </a:t>
            </a:r>
            <a:r>
              <a:rPr lang="en-US" sz="4000" dirty="0" err="1"/>
              <a:t>ipyRAD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93DDEA-F159-984A-8EC0-B8881DF6B789}"/>
              </a:ext>
            </a:extLst>
          </p:cNvPr>
          <p:cNvSpPr txBox="1">
            <a:spLocks/>
          </p:cNvSpPr>
          <p:nvPr/>
        </p:nvSpPr>
        <p:spPr>
          <a:xfrm>
            <a:off x="568237" y="2126750"/>
            <a:ext cx="8178800" cy="4068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/>
              <a:t>pyRAD</a:t>
            </a:r>
            <a:r>
              <a:rPr lang="en-US" sz="2400" b="1" dirty="0"/>
              <a:t>: Eaton (2014) </a:t>
            </a:r>
            <a:r>
              <a:rPr lang="en-US" sz="2400" b="1" i="1" dirty="0"/>
              <a:t>Bioinformatics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 longer being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 err="1">
                <a:latin typeface="+mj-lt"/>
              </a:rPr>
              <a:t>ipyRAD</a:t>
            </a:r>
            <a:r>
              <a:rPr lang="en-US" sz="2400" b="1" dirty="0">
                <a:latin typeface="+mj-lt"/>
              </a:rPr>
              <a:t>: Successor to </a:t>
            </a:r>
            <a:r>
              <a:rPr lang="en-US" sz="2400" b="1" dirty="0" err="1">
                <a:latin typeface="+mj-lt"/>
              </a:rPr>
              <a:t>pyRAD</a:t>
            </a:r>
            <a:r>
              <a:rPr lang="en-US" sz="2400" b="1" dirty="0">
                <a:latin typeface="+mj-lt"/>
              </a:rPr>
              <a:t>, currently in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Faster – Better parallelization with MPI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More flexible – Allows ‘forking’ to better re-start pipeline with different options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More extensible – Several built-in analysis tools (e.g. ABBA/BABA tests, </a:t>
            </a:r>
            <a:r>
              <a:rPr lang="en-US" sz="2400" i="1" dirty="0">
                <a:latin typeface="+mj-lt"/>
              </a:rPr>
              <a:t>tetrad </a:t>
            </a:r>
            <a:r>
              <a:rPr lang="en-US" sz="2400" dirty="0" err="1">
                <a:latin typeface="+mj-lt"/>
              </a:rPr>
              <a:t>SVDQuartets</a:t>
            </a:r>
            <a:r>
              <a:rPr lang="en-US" sz="2400" dirty="0">
                <a:latin typeface="+mj-lt"/>
              </a:rPr>
              <a:t>-like method)</a:t>
            </a:r>
            <a:r>
              <a:rPr lang="en-US" sz="2400" i="1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251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pyRAD</a:t>
            </a:r>
            <a:r>
              <a:rPr lang="en-US" sz="4000" dirty="0"/>
              <a:t> / </a:t>
            </a:r>
            <a:r>
              <a:rPr lang="en-US" sz="4000" dirty="0" err="1"/>
              <a:t>ipyRAD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171700"/>
            <a:ext cx="8928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64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5496674" y="256854"/>
            <a:ext cx="719191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0051B-4492-3B43-B14F-97D1F060F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142" y="1328654"/>
            <a:ext cx="7438490" cy="5183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181205" y="756801"/>
            <a:ext cx="3137348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1: </a:t>
            </a:r>
            <a:r>
              <a:rPr lang="en-US" sz="2400" dirty="0" err="1"/>
              <a:t>Demultiplexing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333606" y="5142154"/>
            <a:ext cx="4217846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Reads are sorted per individual using the </a:t>
            </a:r>
            <a:r>
              <a:rPr lang="en-US" sz="2000" b="1" dirty="0"/>
              <a:t>unique barcode identifier</a:t>
            </a:r>
            <a:r>
              <a:rPr lang="en-US" sz="2000" dirty="0"/>
              <a:t> added during library prep</a:t>
            </a:r>
          </a:p>
        </p:txBody>
      </p:sp>
    </p:spTree>
    <p:extLst>
      <p:ext uri="{BB962C8B-B14F-4D97-AF65-F5344CB8AC3E}">
        <p14:creationId xmlns:p14="http://schemas.microsoft.com/office/powerpoint/2010/main" val="86672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195318" y="277402"/>
            <a:ext cx="421240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170930" y="869816"/>
            <a:ext cx="4380521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2: Filtering / Editing reads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1751440" y="5306541"/>
            <a:ext cx="5902808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Reads for </a:t>
            </a:r>
            <a:r>
              <a:rPr lang="en-US" sz="2000" b="1" dirty="0"/>
              <a:t>each </a:t>
            </a:r>
            <a:r>
              <a:rPr lang="en-US" sz="2000" b="1" dirty="0" err="1"/>
              <a:t>demultiplexed</a:t>
            </a:r>
            <a:r>
              <a:rPr lang="en-US" sz="2000" b="1" dirty="0"/>
              <a:t> individual</a:t>
            </a:r>
            <a:r>
              <a:rPr lang="en-US" sz="2000" dirty="0"/>
              <a:t> can be edited and filtered using many built-in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5EC1C-C018-BA45-8CB5-1D39BE469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4240"/>
            <a:ext cx="9144000" cy="36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33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4A2C0-7836-3447-B99B-00EB40B9D6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86" y="1380276"/>
            <a:ext cx="6180213" cy="520545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534364" y="277402"/>
            <a:ext cx="431517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438058" y="797897"/>
            <a:ext cx="4380521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3: Within-sample clustering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6452172" y="2208945"/>
            <a:ext cx="2465798" cy="3195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Reads for each </a:t>
            </a:r>
            <a:r>
              <a:rPr lang="en-US" sz="2000" dirty="0" err="1"/>
              <a:t>demultiplexed</a:t>
            </a:r>
            <a:r>
              <a:rPr lang="en-US" sz="2000" dirty="0"/>
              <a:t> individual are then clustered to </a:t>
            </a:r>
            <a:r>
              <a:rPr lang="en-US" sz="2000" b="1" dirty="0"/>
              <a:t>create putative loci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dirty="0"/>
              <a:t>This is done using a user-defined </a:t>
            </a:r>
            <a:r>
              <a:rPr lang="en-US" sz="2000" b="1" dirty="0"/>
              <a:t>similarity-threshold </a:t>
            </a:r>
            <a:r>
              <a:rPr lang="en-US" sz="2000" dirty="0"/>
              <a:t>(usually 80-95%)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3615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82883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4: Heterozygosity/Error Estimation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6452172" y="2208945"/>
            <a:ext cx="2465798" cy="3195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pyRAD</a:t>
            </a:r>
            <a:r>
              <a:rPr lang="en-US" sz="2000" dirty="0"/>
              <a:t> then looks across all sites in ‘loci’ with </a:t>
            </a:r>
            <a:r>
              <a:rPr lang="en-US" sz="2000" b="1" dirty="0"/>
              <a:t>passing read-depth</a:t>
            </a:r>
            <a:r>
              <a:rPr lang="en-US" sz="2000" dirty="0"/>
              <a:t>, to estimate global heterozygosity and error rates for each sample</a:t>
            </a:r>
          </a:p>
          <a:p>
            <a:endParaRPr lang="en-US" sz="2000" b="1" dirty="0"/>
          </a:p>
          <a:p>
            <a:r>
              <a:rPr lang="en-US" sz="2000" dirty="0"/>
              <a:t>These will be used for base-calling in step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8AFD9-9993-7C40-A102-BE0C35A2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32" y="1392862"/>
            <a:ext cx="6092575" cy="52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D4E51-0DC7-A441-A8B7-BB985CD1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952" y="1351803"/>
            <a:ext cx="8465746" cy="46072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1366463" y="5548043"/>
            <a:ext cx="7859729" cy="760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Using the heterozygosity and error estimates, </a:t>
            </a:r>
            <a:r>
              <a:rPr lang="en-US" sz="2000" dirty="0" err="1"/>
              <a:t>pyRAD</a:t>
            </a:r>
            <a:r>
              <a:rPr lang="en-US" sz="2000" dirty="0"/>
              <a:t> calls a consensus sequence </a:t>
            </a:r>
            <a:r>
              <a:rPr lang="en-US" sz="2000" b="1" dirty="0"/>
              <a:t>at each base, for every locus</a:t>
            </a:r>
          </a:p>
        </p:txBody>
      </p:sp>
    </p:spTree>
    <p:extLst>
      <p:ext uri="{BB962C8B-B14F-4D97-AF65-F5344CB8AC3E}">
        <p14:creationId xmlns:p14="http://schemas.microsoft.com/office/powerpoint/2010/main" val="2007585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39049" y="2506893"/>
            <a:ext cx="2866490" cy="285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general expectation is that, if a site is heterozygous, the </a:t>
            </a:r>
            <a:r>
              <a:rPr lang="en-US" sz="2400" b="1" dirty="0"/>
              <a:t>coverage</a:t>
            </a:r>
            <a:r>
              <a:rPr lang="en-US" sz="2400" dirty="0"/>
              <a:t> (or # of observations) of each base should be ~equal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EC937-A57F-7E40-B4C1-B3C478FBF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57" y="1310079"/>
            <a:ext cx="5405301" cy="453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1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39049" y="2506893"/>
            <a:ext cx="2866490" cy="2208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Homozygous sites should be 100% coverage…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CC44D-B192-7149-9CAB-A812CE64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85" y="1332216"/>
            <a:ext cx="5232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0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08227" y="1756879"/>
            <a:ext cx="2866490" cy="3965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…But </a:t>
            </a:r>
            <a:r>
              <a:rPr lang="en-US" sz="2400" b="1" dirty="0"/>
              <a:t>error</a:t>
            </a:r>
            <a:r>
              <a:rPr lang="en-US" sz="2400" dirty="0"/>
              <a:t> introduced in PCR and during sequencing can make this difficult. </a:t>
            </a:r>
          </a:p>
          <a:p>
            <a:endParaRPr lang="en-US" sz="2400" dirty="0"/>
          </a:p>
          <a:p>
            <a:r>
              <a:rPr lang="en-US" sz="2400" dirty="0"/>
              <a:t>The higher the </a:t>
            </a:r>
            <a:r>
              <a:rPr lang="en-US" sz="2400" b="1" dirty="0"/>
              <a:t>depth of sequencing coverage</a:t>
            </a:r>
            <a:r>
              <a:rPr lang="en-US" sz="2400" dirty="0"/>
              <a:t>, the lower the uncertainty in base-calling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B415E-EEB9-6A4A-AB64-D7AD4CA1B1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7962" y="1355381"/>
            <a:ext cx="5269589" cy="44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7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73562"/>
            <a:ext cx="7319963" cy="5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7387121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6: Among-sample clustering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08227" y="1756879"/>
            <a:ext cx="2866490" cy="3965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Clusters (read stacks) are then clustered among individuals, to generate a </a:t>
            </a:r>
            <a:r>
              <a:rPr lang="en-US" sz="2400" b="1" dirty="0"/>
              <a:t>catalog of candidate homologous loci</a:t>
            </a:r>
          </a:p>
          <a:p>
            <a:endParaRPr lang="en-US" sz="2400" b="1" dirty="0"/>
          </a:p>
          <a:p>
            <a:r>
              <a:rPr lang="en-US" sz="2400" dirty="0"/>
              <a:t>The same </a:t>
            </a:r>
            <a:r>
              <a:rPr lang="en-US" sz="2400" b="1" dirty="0"/>
              <a:t>similarity threshold</a:t>
            </a:r>
            <a:r>
              <a:rPr lang="en-US" sz="2400" dirty="0"/>
              <a:t> is used from step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D5971-6EA8-B54D-99F4-EF0D6CF498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337" y="1325365"/>
            <a:ext cx="4417323" cy="51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7818636" y="256854"/>
            <a:ext cx="452062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7: Formatting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C9D36-1663-8A4C-9642-D629BB38B6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0836"/>
            <a:ext cx="9144000" cy="454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 note on dealing with NGS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906188"/>
            <a:ext cx="8178800" cy="2980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field is moving fast</a:t>
            </a:r>
            <a:r>
              <a:rPr lang="mr-IN" sz="3200" dirty="0"/>
              <a:t>…</a:t>
            </a:r>
            <a:r>
              <a:rPr lang="en-US" sz="3200" dirty="0"/>
              <a:t> Often ready-made tools do not exist, so you will have to create them yourself.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This will require programming knowledge</a:t>
            </a:r>
            <a:r>
              <a:rPr lang="mr-IN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421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 note on dealing with NGS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62114" y="1262525"/>
            <a:ext cx="6367462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If you want to be a </a:t>
            </a:r>
            <a:r>
              <a:rPr lang="en-US" sz="3200" dirty="0" err="1"/>
              <a:t>bioinformatician</a:t>
            </a:r>
            <a:r>
              <a:rPr lang="mr-IN" sz="3200" dirty="0"/>
              <a:t>…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77" y="2737505"/>
            <a:ext cx="2133600" cy="26820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0098" y="2275840"/>
            <a:ext cx="20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Learn Python</a:t>
            </a:r>
            <a:r>
              <a:rPr lang="mr-IN" sz="2400" dirty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62" y="2931278"/>
            <a:ext cx="2577803" cy="2488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94537" y="2275840"/>
            <a:ext cx="1279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 Perl</a:t>
            </a:r>
            <a:r>
              <a:rPr lang="mr-IN" sz="2400" dirty="0"/>
              <a:t>…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257" y="2828492"/>
            <a:ext cx="1889965" cy="25910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20028" y="2257851"/>
            <a:ext cx="3200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 some other language</a:t>
            </a:r>
          </a:p>
        </p:txBody>
      </p:sp>
    </p:spTree>
    <p:extLst>
      <p:ext uri="{BB962C8B-B14F-4D97-AF65-F5344CB8AC3E}">
        <p14:creationId xmlns:p14="http://schemas.microsoft.com/office/powerpoint/2010/main" val="82166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Resources on campus to learn to program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5102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These courses are geared towards graduate students </a:t>
            </a:r>
            <a:r>
              <a:rPr lang="en-US" sz="3200" b="1" dirty="0"/>
              <a:t>with no prior programming experience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7688" y="3130149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BIOL 5153: </a:t>
            </a:r>
            <a:r>
              <a:rPr lang="de-DE" sz="3200" b="1" dirty="0" err="1"/>
              <a:t>Programming</a:t>
            </a:r>
            <a:r>
              <a:rPr lang="de-DE" sz="3200" b="1" dirty="0"/>
              <a:t> </a:t>
            </a:r>
            <a:r>
              <a:rPr lang="de-DE" sz="3200" b="1" dirty="0" err="1"/>
              <a:t>for</a:t>
            </a:r>
            <a:r>
              <a:rPr lang="de-DE" sz="3200" b="1" dirty="0"/>
              <a:t> </a:t>
            </a:r>
            <a:r>
              <a:rPr lang="de-DE" sz="3200" b="1" dirty="0" err="1"/>
              <a:t>Biologists</a:t>
            </a:r>
            <a:endParaRPr lang="de-DE" sz="3200" b="1" dirty="0"/>
          </a:p>
          <a:p>
            <a:r>
              <a:rPr lang="de-DE" sz="3200" dirty="0"/>
              <a:t>			Andy </a:t>
            </a:r>
            <a:r>
              <a:rPr lang="de-DE" sz="3200" dirty="0" err="1"/>
              <a:t>Alverson</a:t>
            </a:r>
            <a:endParaRPr lang="de-DE" sz="3200" dirty="0"/>
          </a:p>
          <a:p>
            <a:r>
              <a:rPr lang="de-DE" sz="3200" dirty="0"/>
              <a:t>			Next </a:t>
            </a:r>
            <a:r>
              <a:rPr lang="de-DE" sz="3200" dirty="0" err="1"/>
              <a:t>offered</a:t>
            </a:r>
            <a:r>
              <a:rPr lang="de-DE" sz="3200" dirty="0"/>
              <a:t>: </a:t>
            </a:r>
            <a:r>
              <a:rPr lang="de-DE" sz="3200" dirty="0" err="1"/>
              <a:t>Probably</a:t>
            </a:r>
            <a:r>
              <a:rPr lang="de-DE" sz="3200" dirty="0"/>
              <a:t> Spring 2019</a:t>
            </a:r>
            <a:endParaRPr lang="en-US" sz="3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47688" y="49011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CSCE 3213: Cluster Computing</a:t>
            </a:r>
          </a:p>
          <a:p>
            <a:r>
              <a:rPr lang="de-DE" sz="3200" dirty="0"/>
              <a:t>			Pawel </a:t>
            </a:r>
            <a:r>
              <a:rPr lang="de-DE" sz="3200" dirty="0" err="1"/>
              <a:t>Wolinski</a:t>
            </a:r>
            <a:endParaRPr lang="de-DE" sz="3200" dirty="0"/>
          </a:p>
          <a:p>
            <a:r>
              <a:rPr lang="de-DE" sz="3200" dirty="0"/>
              <a:t>			Next </a:t>
            </a:r>
            <a:r>
              <a:rPr lang="de-DE" sz="3200" dirty="0" err="1"/>
              <a:t>offered</a:t>
            </a:r>
            <a:r>
              <a:rPr lang="de-DE" sz="3200" dirty="0"/>
              <a:t>: </a:t>
            </a:r>
            <a:r>
              <a:rPr lang="de-DE" sz="3200" dirty="0" err="1"/>
              <a:t>Probably</a:t>
            </a:r>
            <a:r>
              <a:rPr lang="de-DE" sz="3200" dirty="0"/>
              <a:t> Spring 2019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727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RAD-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1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RAD-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369332"/>
            <a:ext cx="3771900" cy="614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56942" y="26432"/>
            <a:ext cx="2135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Targeted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89" y="1063303"/>
            <a:ext cx="7886700" cy="994172"/>
          </a:xfrm>
        </p:spPr>
        <p:txBody>
          <a:bodyPr/>
          <a:lstStyle/>
          <a:p>
            <a:r>
              <a:rPr lang="en-US" sz="2700" dirty="0"/>
              <a:t>1. Digest genomic DNA with paired restriction enzymes</a:t>
            </a:r>
          </a:p>
        </p:txBody>
      </p:sp>
      <p:pic>
        <p:nvPicPr>
          <p:cNvPr id="3" name="Picture 2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77" y="2017216"/>
            <a:ext cx="5214884" cy="37641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310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77" y="933571"/>
            <a:ext cx="5024430" cy="994172"/>
          </a:xfrm>
        </p:spPr>
        <p:txBody>
          <a:bodyPr/>
          <a:lstStyle/>
          <a:p>
            <a:r>
              <a:rPr lang="en-US" sz="2700" dirty="0"/>
              <a:t>2. Ligation of barcoded adaptors</a:t>
            </a:r>
          </a:p>
        </p:txBody>
      </p:sp>
      <p:pic>
        <p:nvPicPr>
          <p:cNvPr id="3" name="Picture 2" descr="Lig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9" y="3131387"/>
            <a:ext cx="8388718" cy="1592901"/>
          </a:xfrm>
          <a:prstGeom prst="rect">
            <a:avLst/>
          </a:prstGeom>
        </p:spPr>
      </p:pic>
      <p:pic>
        <p:nvPicPr>
          <p:cNvPr id="5" name="Picture 4" descr="ddRAD_summary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21677" y="2925341"/>
            <a:ext cx="565010" cy="542103"/>
          </a:xfrm>
          <a:prstGeom prst="rect">
            <a:avLst/>
          </a:prstGeom>
        </p:spPr>
      </p:pic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81417" y="2284312"/>
            <a:ext cx="4092501" cy="5879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07073" y="4917113"/>
            <a:ext cx="3734738" cy="498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Barcoded samples can then be pooled</a:t>
            </a:r>
            <a:endParaRPr lang="en-US" sz="27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670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66" y="918308"/>
            <a:ext cx="5978528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pic>
        <p:nvPicPr>
          <p:cNvPr id="4" name="Picture 3" descr="size_selecti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479" y="2001954"/>
            <a:ext cx="4621149" cy="372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77" y="3741891"/>
            <a:ext cx="2057400" cy="14533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26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6088</TotalTime>
  <Words>1071</Words>
  <Application>Microsoft Macintosh PowerPoint</Application>
  <PresentationFormat>On-screen Show (4:3)</PresentationFormat>
  <Paragraphs>196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Mangal</vt:lpstr>
      <vt:lpstr>Office Theme</vt:lpstr>
      <vt:lpstr>Lab 12: Introduction to RADseq data</vt:lpstr>
      <vt:lpstr>Next-generation sequencing</vt:lpstr>
      <vt:lpstr>Reduced-representation sequencing</vt:lpstr>
      <vt:lpstr>PowerPoint Presentation</vt:lpstr>
      <vt:lpstr>PowerPoint Presentation</vt:lpstr>
      <vt:lpstr>PowerPoint Presentation</vt:lpstr>
      <vt:lpstr>1. Digest genomic DNA with paired restriction enzymes</vt:lpstr>
      <vt:lpstr>2. Ligation of barcoded adaptors</vt:lpstr>
      <vt:lpstr>3. Size selection of digested fragments</vt:lpstr>
      <vt:lpstr>3. Size selection of digested fragments</vt:lpstr>
      <vt:lpstr>3. Size selection of digested fragments</vt:lpstr>
      <vt:lpstr>4. Adaptor extension by PCR</vt:lpstr>
      <vt:lpstr>Final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452</cp:revision>
  <cp:lastPrinted>2014-01-15T01:50:06Z</cp:lastPrinted>
  <dcterms:created xsi:type="dcterms:W3CDTF">2006-08-16T00:00:00Z</dcterms:created>
  <dcterms:modified xsi:type="dcterms:W3CDTF">2018-04-11T14:21:21Z</dcterms:modified>
</cp:coreProperties>
</file>